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2900E-705F-4B66-91AF-A8FD8E840129}" type="datetimeFigureOut">
              <a:rPr lang="en-US" smtClean="0"/>
              <a:t>1/29/2021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48E1B1-9DEA-4F3A-8F8E-65EAE2EA736A}" type="slidenum">
              <a:rPr lang="en-US" smtClean="0"/>
              <a:t>‹#›</a:t>
            </a:fld>
            <a:endParaRPr lang="en-US"/>
          </a:p>
        </p:txBody>
      </p:sp>
    </p:spTree>
    <p:extLst>
      <p:ext uri="{BB962C8B-B14F-4D97-AF65-F5344CB8AC3E}">
        <p14:creationId xmlns:p14="http://schemas.microsoft.com/office/powerpoint/2010/main" val="419865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participants of a clinical research study in the Kingdom of Saudi are protected by ensuring that there is a comprehensive protocol review. This is normally carried out before the start of any given research. The IRB goes through the ethical review protocols in order to provide the participants with protection at the start and as the research continues. The experts ensures that they have carried out a comprehensive ethical review to ensure that they have noted the areas that might pose potential risks to the participants. They should also ensure that a research has been based on sound statistical principles, and sample sizes, ending rules, and endpoints are clearly spelt out. </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2</a:t>
            </a:fld>
            <a:endParaRPr lang="en-US"/>
          </a:p>
        </p:txBody>
      </p:sp>
    </p:spTree>
    <p:extLst>
      <p:ext uri="{BB962C8B-B14F-4D97-AF65-F5344CB8AC3E}">
        <p14:creationId xmlns:p14="http://schemas.microsoft.com/office/powerpoint/2010/main" val="618344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research process should be exposed to review with regard to presence of potential financial conflicts of interest. Both the organization and the individuals should be screened for possible financial conflicts of interest. In case of presence of any given potential financial conflict of interest, a program element other than the IRB should be allocated to deal with the issue (</a:t>
            </a:r>
            <a:r>
              <a:rPr lang="en-US" dirty="0" err="1" smtClean="0"/>
              <a:t>Federman</a:t>
            </a:r>
            <a:r>
              <a:rPr lang="en-US" dirty="0" smtClean="0"/>
              <a:t>, Hanna, &amp; Rodriguez, 2002</a:t>
            </a:r>
            <a:r>
              <a:rPr lang="en-US" sz="1200" kern="1200" dirty="0" smtClean="0">
                <a:solidFill>
                  <a:schemeClr val="tx1"/>
                </a:solidFill>
                <a:effectLst/>
                <a:latin typeface="+mn-lt"/>
                <a:ea typeface="+mn-ea"/>
                <a:cs typeface="+mn-cs"/>
              </a:rPr>
              <a:t>). In addition, it should be ensured that all the three aspects of the proposal review which include; financial conflict, ethics and science are weaved together through the analyses of every given project. Once this has been done, the findings should be communicated to the IRB in a clear manner.</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3</a:t>
            </a:fld>
            <a:endParaRPr lang="en-US"/>
          </a:p>
        </p:txBody>
      </p:sp>
    </p:spTree>
    <p:extLst>
      <p:ext uri="{BB962C8B-B14F-4D97-AF65-F5344CB8AC3E}">
        <p14:creationId xmlns:p14="http://schemas.microsoft.com/office/powerpoint/2010/main" val="3062969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Interactions between the participants and the investigators are significant in ensuring protection of the participants taking part in the research. In case of there being a fully developed system and the investigators fail to adhere to the set forth ethical standards and obligations, the research system will not work appropriately. In addition, in case of a clinical trial whereby the investigator is a treating physicians, they should ensure that their own potential conflicts of interests are well known (</a:t>
            </a:r>
            <a:r>
              <a:rPr lang="en-US" dirty="0" err="1" smtClean="0"/>
              <a:t>Federman</a:t>
            </a:r>
            <a:r>
              <a:rPr lang="en-US" dirty="0" smtClean="0"/>
              <a:t>, et al., 2002</a:t>
            </a:r>
            <a:r>
              <a:rPr lang="en-US" sz="1200" kern="1200" dirty="0" smtClean="0">
                <a:solidFill>
                  <a:schemeClr val="tx1"/>
                </a:solidFill>
                <a:effectLst/>
                <a:latin typeface="+mn-lt"/>
                <a:ea typeface="+mn-ea"/>
                <a:cs typeface="+mn-cs"/>
              </a:rPr>
              <a:t>). For instance, the physician might have potential financial conflicts of interest and it will be good if they are made known to the IRB or any other designated institutional body (</a:t>
            </a:r>
            <a:r>
              <a:rPr lang="en-US" dirty="0" smtClean="0"/>
              <a:t>Al </a:t>
            </a:r>
            <a:r>
              <a:rPr lang="en-US" dirty="0" err="1" smtClean="0"/>
              <a:t>Sayyari</a:t>
            </a:r>
            <a:r>
              <a:rPr lang="en-US" dirty="0" smtClean="0"/>
              <a:t>, </a:t>
            </a:r>
            <a:r>
              <a:rPr lang="en-US" dirty="0" err="1" smtClean="0"/>
              <a:t>Hejaili</a:t>
            </a:r>
            <a:r>
              <a:rPr lang="en-US" dirty="0" smtClean="0"/>
              <a:t>, &amp; </a:t>
            </a:r>
            <a:r>
              <a:rPr lang="en-US" dirty="0" err="1" smtClean="0"/>
              <a:t>Shaheen</a:t>
            </a:r>
            <a:r>
              <a:rPr lang="en-US" dirty="0" smtClean="0"/>
              <a:t>, 2016</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4</a:t>
            </a:fld>
            <a:endParaRPr lang="en-US"/>
          </a:p>
        </p:txBody>
      </p:sp>
    </p:spTree>
    <p:extLst>
      <p:ext uri="{BB962C8B-B14F-4D97-AF65-F5344CB8AC3E}">
        <p14:creationId xmlns:p14="http://schemas.microsoft.com/office/powerpoint/2010/main" val="2166587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researchers should ensure that there is an ongoing monitoring of the research process. In order to ensure that there is effectiveness in the process, it is important to make sure that the ongoing monitoring activities are correlated to the risk level that is exposed to the research participants</a:t>
            </a:r>
            <a:r>
              <a:rPr lang="en-US" sz="1200" kern="1200" baseline="0" dirty="0" smtClean="0">
                <a:solidFill>
                  <a:schemeClr val="tx1"/>
                </a:solidFill>
                <a:effectLst/>
                <a:latin typeface="+mn-lt"/>
                <a:ea typeface="+mn-ea"/>
                <a:cs typeface="+mn-cs"/>
              </a:rPr>
              <a:t> (</a:t>
            </a:r>
            <a:r>
              <a:rPr lang="en-US" dirty="0" err="1" smtClean="0"/>
              <a:t>Federman</a:t>
            </a:r>
            <a:r>
              <a:rPr lang="en-US" dirty="0" smtClean="0"/>
              <a:t>, et al., 2002</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This means that in case of high-risk studies, there should be put in place regular ongoing safety monitoring in order to prevent the emerging data or evidence from causing changes to the risk-benefit assessment to a point where they can be made to be useless. On the other hand, the process could be made better by having in place improved federal guidance and funding as well as via some changes in the review and monitoring processes.</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5</a:t>
            </a:fld>
            <a:endParaRPr lang="en-US"/>
          </a:p>
        </p:txBody>
      </p:sp>
    </p:spTree>
    <p:extLst>
      <p:ext uri="{BB962C8B-B14F-4D97-AF65-F5344CB8AC3E}">
        <p14:creationId xmlns:p14="http://schemas.microsoft.com/office/powerpoint/2010/main" val="1276657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order to ensure that the research program is functioning adequately, there should be ensured implementation of a CQI program, investigator compliance and institutional assessment. There exists various mechanisms for assessing such compliance which include; institutional audits, site inspections for participant protection, site inspections carried out by FDA on IRBs and compliance with assurances that are issued by DHHS and some other various federal departments (</a:t>
            </a:r>
            <a:r>
              <a:rPr lang="en-US" dirty="0" err="1" smtClean="0"/>
              <a:t>Federman</a:t>
            </a:r>
            <a:r>
              <a:rPr lang="en-US" dirty="0" smtClean="0"/>
              <a:t>, et al., 2002</a:t>
            </a:r>
            <a:r>
              <a:rPr lang="en-US" sz="1200" kern="1200" dirty="0" smtClean="0">
                <a:solidFill>
                  <a:schemeClr val="tx1"/>
                </a:solidFill>
                <a:effectLst/>
                <a:latin typeface="+mn-lt"/>
                <a:ea typeface="+mn-ea"/>
                <a:cs typeface="+mn-cs"/>
              </a:rPr>
              <a:t>). However, there are some institutions that have already created mechanisms for assessing the investigators and IRB compliance with the set forth regulations. These institutions have varying capabilities for monitoring investigator compliance; there are those also who lack such capabilities.</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6</a:t>
            </a:fld>
            <a:endParaRPr lang="en-US"/>
          </a:p>
        </p:txBody>
      </p:sp>
    </p:spTree>
    <p:extLst>
      <p:ext uri="{BB962C8B-B14F-4D97-AF65-F5344CB8AC3E}">
        <p14:creationId xmlns:p14="http://schemas.microsoft.com/office/powerpoint/2010/main" val="4223924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addition to mitigating the risks involved in a research study, the execution of a well-informed consent is required. Informed consent has the potential to impact the various players involved in the research such as patients, staff and the entire care process in general. One of the best practices of consent is that of making comparison between a researcher’s consent policy and processes against the guidelines stipulated by the CMS (</a:t>
            </a:r>
            <a:r>
              <a:rPr lang="en-US" dirty="0" err="1" smtClean="0"/>
              <a:t>Gallin</a:t>
            </a:r>
            <a:r>
              <a:rPr lang="en-US" dirty="0" smtClean="0"/>
              <a:t>, &amp; </a:t>
            </a:r>
            <a:r>
              <a:rPr lang="en-US" dirty="0" err="1" smtClean="0"/>
              <a:t>Ognibene</a:t>
            </a:r>
            <a:r>
              <a:rPr lang="en-US" dirty="0" smtClean="0"/>
              <a:t>, 2012</a:t>
            </a:r>
            <a:r>
              <a:rPr lang="en-US" sz="1200" kern="1200" dirty="0" smtClean="0">
                <a:solidFill>
                  <a:schemeClr val="tx1"/>
                </a:solidFill>
                <a:effectLst/>
                <a:latin typeface="+mn-lt"/>
                <a:ea typeface="+mn-ea"/>
                <a:cs typeface="+mn-cs"/>
              </a:rPr>
              <a:t>). The researcher should ensure that his or her actual processes are in alignment with the CMS guidelines. The other best practice of consent is that of interviewing the patients. The researcher should ensure that the patients or the participants were satisfied with the informed consent discussion.</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7</a:t>
            </a:fld>
            <a:endParaRPr lang="en-US"/>
          </a:p>
        </p:txBody>
      </p:sp>
    </p:spTree>
    <p:extLst>
      <p:ext uri="{BB962C8B-B14F-4D97-AF65-F5344CB8AC3E}">
        <p14:creationId xmlns:p14="http://schemas.microsoft.com/office/powerpoint/2010/main" val="152686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researcher or clinical officer should ensure that he or she has covered all the necessary information in the consent form. Treatment might involve several procedures and there might also be some other possible additional procedures which might emerge in the treatment process. Therefore, it is important for the medical professional to ensure that he or she has captured all the necessary information in the consent form (</a:t>
            </a:r>
            <a:r>
              <a:rPr lang="en-US" dirty="0" err="1" smtClean="0"/>
              <a:t>Gallin</a:t>
            </a:r>
            <a:r>
              <a:rPr lang="en-US" dirty="0" smtClean="0"/>
              <a:t>, et al., 2012</a:t>
            </a:r>
            <a:r>
              <a:rPr lang="en-US" sz="1200" kern="1200" dirty="0" smtClean="0">
                <a:solidFill>
                  <a:schemeClr val="tx1"/>
                </a:solidFill>
                <a:effectLst/>
                <a:latin typeface="+mn-lt"/>
                <a:ea typeface="+mn-ea"/>
                <a:cs typeface="+mn-cs"/>
              </a:rPr>
              <a:t>). However, many consent forms contains language that gives the medical professional the authority to carry out additional or necessary procedures based on their clinical judgment. The clinicians should ensure that all the likely to be carried out procedures are listed in the consent form.</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8</a:t>
            </a:fld>
            <a:endParaRPr lang="en-US"/>
          </a:p>
        </p:txBody>
      </p:sp>
    </p:spTree>
    <p:extLst>
      <p:ext uri="{BB962C8B-B14F-4D97-AF65-F5344CB8AC3E}">
        <p14:creationId xmlns:p14="http://schemas.microsoft.com/office/powerpoint/2010/main" val="1414998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Making consent review part of the surgical safety checklist is important. Generally, verification of a signed consent form is a must. However, the clinicians should ensure that they have carried a thorough check on the consent form in order to ensure that every required detail is captured. The documentation of the consent form should also be completed earlier enough to give way for a thoughtful and detailed conversation between the clinician and the patient (</a:t>
            </a:r>
            <a:r>
              <a:rPr lang="en-US" dirty="0" err="1" smtClean="0"/>
              <a:t>Regmi</a:t>
            </a:r>
            <a:r>
              <a:rPr lang="en-US" dirty="0" smtClean="0"/>
              <a:t>, </a:t>
            </a:r>
            <a:r>
              <a:rPr lang="en-US" dirty="0" err="1" smtClean="0"/>
              <a:t>Aryal</a:t>
            </a:r>
            <a:r>
              <a:rPr lang="en-US" dirty="0" smtClean="0"/>
              <a:t>, </a:t>
            </a:r>
            <a:r>
              <a:rPr lang="en-US" dirty="0" err="1" smtClean="0"/>
              <a:t>Kurmi</a:t>
            </a:r>
            <a:r>
              <a:rPr lang="en-US" dirty="0" smtClean="0"/>
              <a:t>, Pant, Van </a:t>
            </a:r>
            <a:r>
              <a:rPr lang="en-US" dirty="0" err="1" smtClean="0"/>
              <a:t>Teijlingen</a:t>
            </a:r>
            <a:r>
              <a:rPr lang="en-US" dirty="0" smtClean="0"/>
              <a:t>, &amp; </a:t>
            </a:r>
            <a:r>
              <a:rPr lang="en-US" dirty="0" err="1" smtClean="0"/>
              <a:t>Wasti</a:t>
            </a:r>
            <a:r>
              <a:rPr lang="en-US" dirty="0" smtClean="0"/>
              <a:t>, 2017</a:t>
            </a:r>
            <a:r>
              <a:rPr lang="en-US" sz="1200" kern="1200" dirty="0" smtClean="0">
                <a:solidFill>
                  <a:schemeClr val="tx1"/>
                </a:solidFill>
                <a:effectLst/>
                <a:latin typeface="+mn-lt"/>
                <a:ea typeface="+mn-ea"/>
                <a:cs typeface="+mn-cs"/>
              </a:rPr>
              <a:t>). This will give the patient a chance to be given all the necessary information in order to aide in making an informed decision. In addition, the documentation could be best carried out outside the walls of the health facilities. </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9</a:t>
            </a:fld>
            <a:endParaRPr lang="en-US"/>
          </a:p>
        </p:txBody>
      </p:sp>
    </p:spTree>
    <p:extLst>
      <p:ext uri="{BB962C8B-B14F-4D97-AF65-F5344CB8AC3E}">
        <p14:creationId xmlns:p14="http://schemas.microsoft.com/office/powerpoint/2010/main" val="2640441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Automation of the consent process will have various benefits. One of the benefits is that of the identification and correction of deficiencies and documentation errors. Electronic consent eliminated the need of the paper. This is because it provides a form version that can be used in place of the paper. It has information that is required plus the blanks that are to be filled by the patient or the research participants (</a:t>
            </a:r>
            <a:r>
              <a:rPr lang="en-US" dirty="0" err="1" smtClean="0"/>
              <a:t>Regmi</a:t>
            </a:r>
            <a:r>
              <a:rPr lang="en-US" dirty="0" smtClean="0"/>
              <a:t>, et al., 2017</a:t>
            </a:r>
            <a:r>
              <a:rPr lang="en-US" sz="1200" kern="1200" dirty="0" smtClean="0">
                <a:solidFill>
                  <a:schemeClr val="tx1"/>
                </a:solidFill>
                <a:effectLst/>
                <a:latin typeface="+mn-lt"/>
                <a:ea typeface="+mn-ea"/>
                <a:cs typeface="+mn-cs"/>
              </a:rPr>
              <a:t>). The information can be shared easily amongst the medical practitioners if need be. Finally, they provide an easy-to-understand transcript that eases the discussion process between the patient and the medical professional.</a:t>
            </a:r>
          </a:p>
          <a:p>
            <a:endParaRPr lang="en-US" dirty="0"/>
          </a:p>
        </p:txBody>
      </p:sp>
      <p:sp>
        <p:nvSpPr>
          <p:cNvPr id="4" name="Slide Number Placeholder 3"/>
          <p:cNvSpPr>
            <a:spLocks noGrp="1"/>
          </p:cNvSpPr>
          <p:nvPr>
            <p:ph type="sldNum" sz="quarter" idx="10"/>
          </p:nvPr>
        </p:nvSpPr>
        <p:spPr/>
        <p:txBody>
          <a:bodyPr/>
          <a:lstStyle/>
          <a:p>
            <a:fld id="{EC48E1B1-9DEA-4F3A-8F8E-65EAE2EA736A}" type="slidenum">
              <a:rPr lang="en-US" smtClean="0"/>
              <a:t>10</a:t>
            </a:fld>
            <a:endParaRPr lang="en-US"/>
          </a:p>
        </p:txBody>
      </p:sp>
    </p:spTree>
    <p:extLst>
      <p:ext uri="{BB962C8B-B14F-4D97-AF65-F5344CB8AC3E}">
        <p14:creationId xmlns:p14="http://schemas.microsoft.com/office/powerpoint/2010/main" val="3491743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D65013AA-23FD-4C6C-A78A-2FBBFF186155}" type="datetimeFigureOut">
              <a:rPr lang="en-US" smtClean="0"/>
              <a:t>1/29/2021</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B93F4DE4-8585-4848-BC11-79CB87CA50EA}" type="slidenum">
              <a:rPr lang="en-US" smtClean="0"/>
              <a:t>‹#›</a:t>
            </a:fld>
            <a:endParaRPr lang="en-US"/>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48105717"/>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5013AA-23FD-4C6C-A78A-2FBBFF186155}"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154902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D65013AA-23FD-4C6C-A78A-2FBBFF186155}" type="datetimeFigureOut">
              <a:rPr lang="en-US" smtClean="0"/>
              <a:t>1/29/2021</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B93F4DE4-8585-4848-BC11-79CB87CA50EA}"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338755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65013AA-23FD-4C6C-A78A-2FBBFF186155}"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791805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5013AA-23FD-4C6C-A78A-2FBBFF186155}" type="datetimeFigureOut">
              <a:rPr lang="en-US" smtClean="0"/>
              <a:t>1/29/2021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2239336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65013AA-23FD-4C6C-A78A-2FBBFF186155}" type="datetimeFigureOut">
              <a:rPr lang="en-US" smtClean="0"/>
              <a:t>1/29/2021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3385002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D65013AA-23FD-4C6C-A78A-2FBBFF186155}" type="datetimeFigureOut">
              <a:rPr lang="en-US" smtClean="0"/>
              <a:t>1/29/2021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821282096"/>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D65013AA-23FD-4C6C-A78A-2FBBFF186155}" type="datetimeFigureOut">
              <a:rPr lang="en-US" smtClean="0"/>
              <a:t>1/29/2021</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B93F4DE4-8585-4848-BC11-79CB87CA50EA}" type="slidenum">
              <a:rPr lang="en-US" smtClean="0"/>
              <a:t>‹#›</a:t>
            </a:fld>
            <a:endParaRPr lang="en-US"/>
          </a:p>
        </p:txBody>
      </p:sp>
    </p:spTree>
    <p:extLst>
      <p:ext uri="{BB962C8B-B14F-4D97-AF65-F5344CB8AC3E}">
        <p14:creationId xmlns:p14="http://schemas.microsoft.com/office/powerpoint/2010/main" val="397797955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D65013AA-23FD-4C6C-A78A-2FBBFF186155}" type="datetimeFigureOut">
              <a:rPr lang="en-US" smtClean="0"/>
              <a:t>1/29/2021</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B93F4DE4-8585-4848-BC11-79CB87CA50EA}" type="slidenum">
              <a:rPr lang="en-US" smtClean="0"/>
              <a:t>‹#›</a:t>
            </a:fld>
            <a:endParaRPr lang="en-US"/>
          </a:p>
        </p:txBody>
      </p:sp>
    </p:spTree>
    <p:extLst>
      <p:ext uri="{BB962C8B-B14F-4D97-AF65-F5344CB8AC3E}">
        <p14:creationId xmlns:p14="http://schemas.microsoft.com/office/powerpoint/2010/main" val="2040705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5013AA-23FD-4C6C-A78A-2FBBFF186155}"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F4DE4-8585-4848-BC11-79CB87CA50EA}" type="slidenum">
              <a:rPr lang="en-US" smtClean="0"/>
              <a:t>‹#›</a:t>
            </a:fld>
            <a:endParaRPr lang="en-US"/>
          </a:p>
        </p:txBody>
      </p:sp>
    </p:spTree>
    <p:extLst>
      <p:ext uri="{BB962C8B-B14F-4D97-AF65-F5344CB8AC3E}">
        <p14:creationId xmlns:p14="http://schemas.microsoft.com/office/powerpoint/2010/main" val="1057902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D65013AA-23FD-4C6C-A78A-2FBBFF186155}" type="datetimeFigureOut">
              <a:rPr lang="en-US" smtClean="0"/>
              <a:t>1/29/2021</a:t>
            </a:fld>
            <a:endParaRPr lang="en-US"/>
          </a:p>
        </p:txBody>
      </p:sp>
      <p:sp>
        <p:nvSpPr>
          <p:cNvPr id="5" name="Footer Placeholder 4"/>
          <p:cNvSpPr>
            <a:spLocks noGrp="1"/>
          </p:cNvSpPr>
          <p:nvPr>
            <p:ph type="ftr" sz="quarter" idx="11"/>
          </p:nvPr>
        </p:nvSpPr>
        <p:spPr>
          <a:xfrm>
            <a:off x="2933699" y="6296615"/>
            <a:ext cx="5959577" cy="365125"/>
          </a:xfrm>
        </p:spPr>
        <p:txBody>
          <a:bodyPr/>
          <a:lstStyle/>
          <a:p>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B93F4DE4-8585-4848-BC11-79CB87CA50EA}"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820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D65013AA-23FD-4C6C-A78A-2FBBFF186155}" type="datetimeFigureOut">
              <a:rPr lang="en-US" smtClean="0"/>
              <a:t>1/29/2021</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B93F4DE4-8585-4848-BC11-79CB87CA50EA}"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686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ncbi.nlm.nih.gov/books/NBK4356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3583" y="207963"/>
            <a:ext cx="9144000" cy="1332738"/>
          </a:xfrm>
        </p:spPr>
        <p:txBody>
          <a:bodyPr>
            <a:normAutofit fontScale="90000"/>
          </a:bodyPr>
          <a:lstStyle/>
          <a:p>
            <a:r>
              <a:rPr lang="en-US" dirty="0" smtClean="0">
                <a:solidFill>
                  <a:srgbClr val="FF0000"/>
                </a:solidFill>
              </a:rPr>
              <a:t>Ethical and Legal Considerations in Clinical Research in the Kingdom of Saudi</a:t>
            </a:r>
            <a:endParaRPr lang="en-US" dirty="0">
              <a:solidFill>
                <a:srgbClr val="FF0000"/>
              </a:solidFill>
            </a:endParaRPr>
          </a:p>
        </p:txBody>
      </p:sp>
      <p:sp>
        <p:nvSpPr>
          <p:cNvPr id="3" name="Subtitle 2"/>
          <p:cNvSpPr>
            <a:spLocks noGrp="1"/>
          </p:cNvSpPr>
          <p:nvPr>
            <p:ph type="subTitle" idx="1"/>
          </p:nvPr>
        </p:nvSpPr>
        <p:spPr>
          <a:xfrm>
            <a:off x="376249" y="1891871"/>
            <a:ext cx="5096899" cy="1655762"/>
          </a:xfrm>
        </p:spPr>
        <p:txBody>
          <a:bodyPr/>
          <a:lstStyle/>
          <a:p>
            <a:pPr algn="ctr"/>
            <a:r>
              <a:rPr lang="en-US" b="1" dirty="0" smtClean="0">
                <a:solidFill>
                  <a:srgbClr val="FF0000"/>
                </a:solidFill>
              </a:rPr>
              <a:t>Institution:</a:t>
            </a:r>
          </a:p>
          <a:p>
            <a:pPr algn="ctr"/>
            <a:r>
              <a:rPr lang="en-US" b="1" dirty="0" smtClean="0">
                <a:solidFill>
                  <a:srgbClr val="FF0000"/>
                </a:solidFill>
              </a:rPr>
              <a:t>Course:</a:t>
            </a:r>
          </a:p>
          <a:p>
            <a:pPr algn="ctr"/>
            <a:r>
              <a:rPr lang="en-US" b="1" dirty="0" smtClean="0">
                <a:solidFill>
                  <a:srgbClr val="FF0000"/>
                </a:solidFill>
              </a:rPr>
              <a:t>Name:</a:t>
            </a:r>
            <a:endParaRPr lang="en-US" b="1" dirty="0">
              <a:solidFill>
                <a:srgbClr val="FF0000"/>
              </a:solidFill>
            </a:endParaRPr>
          </a:p>
        </p:txBody>
      </p:sp>
      <p:pic>
        <p:nvPicPr>
          <p:cNvPr id="4" name="Picture 3"/>
          <p:cNvPicPr>
            <a:picLocks noChangeAspect="1"/>
          </p:cNvPicPr>
          <p:nvPr/>
        </p:nvPicPr>
        <p:blipFill>
          <a:blip r:embed="rId2"/>
          <a:stretch>
            <a:fillRect/>
          </a:stretch>
        </p:blipFill>
        <p:spPr>
          <a:xfrm>
            <a:off x="5857460" y="1540701"/>
            <a:ext cx="5553903" cy="4475786"/>
          </a:xfrm>
          <a:prstGeom prst="rect">
            <a:avLst/>
          </a:prstGeom>
        </p:spPr>
      </p:pic>
    </p:spTree>
    <p:extLst>
      <p:ext uri="{BB962C8B-B14F-4D97-AF65-F5344CB8AC3E}">
        <p14:creationId xmlns:p14="http://schemas.microsoft.com/office/powerpoint/2010/main" val="153550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Protocol review</a:t>
            </a:r>
            <a:endParaRPr lang="en-US" dirty="0"/>
          </a:p>
        </p:txBody>
      </p:sp>
      <p:sp>
        <p:nvSpPr>
          <p:cNvPr id="3" name="Content Placeholder 2"/>
          <p:cNvSpPr>
            <a:spLocks noGrp="1"/>
          </p:cNvSpPr>
          <p:nvPr>
            <p:ph idx="1"/>
          </p:nvPr>
        </p:nvSpPr>
        <p:spPr>
          <a:xfrm>
            <a:off x="838200" y="1825625"/>
            <a:ext cx="3658644" cy="4351338"/>
          </a:xfrm>
        </p:spPr>
        <p:txBody>
          <a:bodyPr/>
          <a:lstStyle/>
          <a:p>
            <a:r>
              <a:rPr lang="en-US" dirty="0" smtClean="0"/>
              <a:t>Initial step to protect participants.</a:t>
            </a:r>
          </a:p>
          <a:p>
            <a:r>
              <a:rPr lang="en-US" dirty="0" smtClean="0"/>
              <a:t>IRB ensures ethical review of protocols.</a:t>
            </a:r>
          </a:p>
          <a:p>
            <a:r>
              <a:rPr lang="en-US" dirty="0" smtClean="0"/>
              <a:t>Proposals receive a rigorous scientific review.</a:t>
            </a:r>
          </a:p>
          <a:p>
            <a:r>
              <a:rPr lang="en-US" dirty="0" smtClean="0"/>
              <a:t>Potential risks are pointed out.</a:t>
            </a:r>
          </a:p>
          <a:p>
            <a:endParaRPr lang="en-US" dirty="0"/>
          </a:p>
        </p:txBody>
      </p:sp>
      <p:pic>
        <p:nvPicPr>
          <p:cNvPr id="1026" name="Picture 2" descr="Institutional Review Board | Teachers College, Columbia Univers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6844" y="1825624"/>
            <a:ext cx="6205793" cy="4228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605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3720548" cy="2905401"/>
          </a:xfrm>
        </p:spPr>
        <p:txBody>
          <a:bodyPr>
            <a:normAutofit/>
          </a:bodyPr>
          <a:lstStyle/>
          <a:p>
            <a:r>
              <a:rPr lang="en-US" dirty="0" smtClean="0"/>
              <a:t>Reviews protocol for financial conflicts.</a:t>
            </a:r>
          </a:p>
          <a:p>
            <a:r>
              <a:rPr lang="en-US" dirty="0" smtClean="0"/>
              <a:t>Protocols might pose conflict of interest.</a:t>
            </a:r>
          </a:p>
          <a:p>
            <a:r>
              <a:rPr lang="en-US" dirty="0"/>
              <a:t>M</a:t>
            </a:r>
            <a:r>
              <a:rPr lang="en-US" dirty="0" smtClean="0"/>
              <a:t>anagement strategies to deal with the issue.</a:t>
            </a:r>
            <a:endParaRPr lang="en-US" dirty="0"/>
          </a:p>
        </p:txBody>
      </p:sp>
      <p:pic>
        <p:nvPicPr>
          <p:cNvPr id="4" name="Picture 3"/>
          <p:cNvPicPr>
            <a:picLocks noChangeAspect="1"/>
          </p:cNvPicPr>
          <p:nvPr/>
        </p:nvPicPr>
        <p:blipFill>
          <a:blip r:embed="rId3"/>
          <a:stretch>
            <a:fillRect/>
          </a:stretch>
        </p:blipFill>
        <p:spPr>
          <a:xfrm>
            <a:off x="4558748" y="1690689"/>
            <a:ext cx="6795051" cy="3636686"/>
          </a:xfrm>
          <a:prstGeom prst="rect">
            <a:avLst/>
          </a:prstGeom>
        </p:spPr>
      </p:pic>
    </p:spTree>
    <p:extLst>
      <p:ext uri="{BB962C8B-B14F-4D97-AF65-F5344CB8AC3E}">
        <p14:creationId xmlns:p14="http://schemas.microsoft.com/office/powerpoint/2010/main" val="3079012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Ethically Sound Participant-Investigator Interactions</a:t>
            </a:r>
            <a:endParaRPr lang="en-US" dirty="0"/>
          </a:p>
        </p:txBody>
      </p:sp>
      <p:sp>
        <p:nvSpPr>
          <p:cNvPr id="3" name="Content Placeholder 2"/>
          <p:cNvSpPr>
            <a:spLocks noGrp="1"/>
          </p:cNvSpPr>
          <p:nvPr>
            <p:ph idx="1"/>
          </p:nvPr>
        </p:nvSpPr>
        <p:spPr>
          <a:xfrm>
            <a:off x="838200" y="1825625"/>
            <a:ext cx="4369904" cy="4351338"/>
          </a:xfrm>
        </p:spPr>
        <p:txBody>
          <a:bodyPr/>
          <a:lstStyle/>
          <a:p>
            <a:r>
              <a:rPr lang="en-US" dirty="0" smtClean="0"/>
              <a:t>Interaction between the investigator and participant is important.</a:t>
            </a:r>
          </a:p>
          <a:p>
            <a:r>
              <a:rPr lang="en-US" dirty="0" smtClean="0"/>
              <a:t>Investigator to adhere to :</a:t>
            </a:r>
          </a:p>
          <a:p>
            <a:r>
              <a:rPr lang="en-US" dirty="0" smtClean="0"/>
              <a:t>Ethical standards.</a:t>
            </a:r>
          </a:p>
          <a:p>
            <a:r>
              <a:rPr lang="en-US" dirty="0" smtClean="0"/>
              <a:t>Obligations.</a:t>
            </a:r>
          </a:p>
          <a:p>
            <a:r>
              <a:rPr lang="en-US" dirty="0" smtClean="0"/>
              <a:t>Investigators’ potential conflicts of interest.</a:t>
            </a:r>
            <a:endParaRPr lang="en-US" dirty="0"/>
          </a:p>
        </p:txBody>
      </p:sp>
      <p:pic>
        <p:nvPicPr>
          <p:cNvPr id="4" name="Picture 3"/>
          <p:cNvPicPr>
            <a:picLocks noChangeAspect="1"/>
          </p:cNvPicPr>
          <p:nvPr/>
        </p:nvPicPr>
        <p:blipFill>
          <a:blip r:embed="rId3"/>
          <a:stretch>
            <a:fillRect/>
          </a:stretch>
        </p:blipFill>
        <p:spPr>
          <a:xfrm>
            <a:off x="5208103" y="1825625"/>
            <a:ext cx="6294783" cy="3939071"/>
          </a:xfrm>
          <a:prstGeom prst="rect">
            <a:avLst/>
          </a:prstGeom>
        </p:spPr>
      </p:pic>
    </p:spTree>
    <p:extLst>
      <p:ext uri="{BB962C8B-B14F-4D97-AF65-F5344CB8AC3E}">
        <p14:creationId xmlns:p14="http://schemas.microsoft.com/office/powerpoint/2010/main" val="1480748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Safety Monitoring</a:t>
            </a:r>
            <a:endParaRPr lang="en-US" dirty="0"/>
          </a:p>
        </p:txBody>
      </p:sp>
      <p:sp>
        <p:nvSpPr>
          <p:cNvPr id="3" name="Content Placeholder 2"/>
          <p:cNvSpPr>
            <a:spLocks noGrp="1"/>
          </p:cNvSpPr>
          <p:nvPr>
            <p:ph idx="1"/>
          </p:nvPr>
        </p:nvSpPr>
        <p:spPr>
          <a:xfrm>
            <a:off x="838200" y="1825625"/>
            <a:ext cx="4197626" cy="4351338"/>
          </a:xfrm>
        </p:spPr>
        <p:txBody>
          <a:bodyPr>
            <a:normAutofit/>
          </a:bodyPr>
          <a:lstStyle/>
          <a:p>
            <a:r>
              <a:rPr lang="en-US" dirty="0" smtClean="0"/>
              <a:t>Ongoing monitoring is important.</a:t>
            </a:r>
          </a:p>
          <a:p>
            <a:r>
              <a:rPr lang="en-US" dirty="0" smtClean="0"/>
              <a:t>Correlation of protocol review and risk.</a:t>
            </a:r>
          </a:p>
          <a:p>
            <a:r>
              <a:rPr lang="en-US" dirty="0" smtClean="0"/>
              <a:t>Risk-benefit assessment shouldn’t be altered.</a:t>
            </a:r>
          </a:p>
          <a:p>
            <a:r>
              <a:rPr lang="en-US" dirty="0" smtClean="0"/>
              <a:t>Programs could be made better by:</a:t>
            </a:r>
          </a:p>
          <a:p>
            <a:pPr>
              <a:buFont typeface="Wingdings" panose="05000000000000000000" pitchFamily="2" charset="2"/>
              <a:buChar char="ü"/>
            </a:pPr>
            <a:r>
              <a:rPr lang="en-US" dirty="0" smtClean="0"/>
              <a:t>Improved federal guidance.</a:t>
            </a:r>
          </a:p>
          <a:p>
            <a:pPr>
              <a:buFont typeface="Wingdings" panose="05000000000000000000" pitchFamily="2" charset="2"/>
              <a:buChar char="ü"/>
            </a:pPr>
            <a:r>
              <a:rPr lang="en-US" dirty="0" smtClean="0"/>
              <a:t>Funding.</a:t>
            </a:r>
          </a:p>
          <a:p>
            <a:pPr>
              <a:buFont typeface="Wingdings" panose="05000000000000000000" pitchFamily="2" charset="2"/>
              <a:buChar char="ü"/>
            </a:pPr>
            <a:r>
              <a:rPr lang="en-US" dirty="0" smtClean="0"/>
              <a:t>Restructuring of the review and monitoring process.</a:t>
            </a:r>
            <a:endParaRPr lang="en-US" dirty="0"/>
          </a:p>
        </p:txBody>
      </p:sp>
      <p:pic>
        <p:nvPicPr>
          <p:cNvPr id="4" name="Picture 3"/>
          <p:cNvPicPr>
            <a:picLocks noChangeAspect="1"/>
          </p:cNvPicPr>
          <p:nvPr/>
        </p:nvPicPr>
        <p:blipFill>
          <a:blip r:embed="rId3"/>
          <a:stretch>
            <a:fillRect/>
          </a:stretch>
        </p:blipFill>
        <p:spPr>
          <a:xfrm>
            <a:off x="4929808" y="1825625"/>
            <a:ext cx="5928691" cy="4246562"/>
          </a:xfrm>
          <a:prstGeom prst="rect">
            <a:avLst/>
          </a:prstGeom>
        </p:spPr>
      </p:pic>
    </p:spTree>
    <p:extLst>
      <p:ext uri="{BB962C8B-B14F-4D97-AF65-F5344CB8AC3E}">
        <p14:creationId xmlns:p14="http://schemas.microsoft.com/office/powerpoint/2010/main" val="113330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Improvement and Compliance</a:t>
            </a:r>
            <a:endParaRPr lang="en-US" dirty="0"/>
          </a:p>
        </p:txBody>
      </p:sp>
      <p:sp>
        <p:nvSpPr>
          <p:cNvPr id="3" name="Content Placeholder 2"/>
          <p:cNvSpPr>
            <a:spLocks noGrp="1"/>
          </p:cNvSpPr>
          <p:nvPr>
            <p:ph idx="1"/>
          </p:nvPr>
        </p:nvSpPr>
        <p:spPr>
          <a:xfrm>
            <a:off x="838200" y="1825625"/>
            <a:ext cx="4422913" cy="4351338"/>
          </a:xfrm>
        </p:spPr>
        <p:txBody>
          <a:bodyPr>
            <a:normAutofit/>
          </a:bodyPr>
          <a:lstStyle/>
          <a:p>
            <a:r>
              <a:rPr lang="en-US" dirty="0" smtClean="0"/>
              <a:t>To ensure the program is functioning adequately:</a:t>
            </a:r>
          </a:p>
          <a:p>
            <a:pPr>
              <a:buFont typeface="Wingdings" panose="05000000000000000000" pitchFamily="2" charset="2"/>
              <a:buChar char="ü"/>
            </a:pPr>
            <a:r>
              <a:rPr lang="en-US" dirty="0" smtClean="0"/>
              <a:t>Assess institution.</a:t>
            </a:r>
          </a:p>
          <a:p>
            <a:pPr>
              <a:buFont typeface="Wingdings" panose="05000000000000000000" pitchFamily="2" charset="2"/>
              <a:buChar char="ü"/>
            </a:pPr>
            <a:r>
              <a:rPr lang="en-US" dirty="0" smtClean="0"/>
              <a:t>Ensure investigator compliance.</a:t>
            </a:r>
          </a:p>
          <a:p>
            <a:pPr>
              <a:buFont typeface="Wingdings" panose="05000000000000000000" pitchFamily="2" charset="2"/>
              <a:buChar char="ü"/>
            </a:pPr>
            <a:r>
              <a:rPr lang="en-US" dirty="0" smtClean="0"/>
              <a:t>Implement a CQI program.</a:t>
            </a:r>
          </a:p>
          <a:p>
            <a:pPr>
              <a:buFont typeface="Wingdings" panose="05000000000000000000" pitchFamily="2" charset="2"/>
              <a:buChar char="ü"/>
            </a:pPr>
            <a:r>
              <a:rPr lang="en-US" dirty="0" smtClean="0"/>
              <a:t>Compliance assurances issued by DHHS</a:t>
            </a:r>
          </a:p>
          <a:p>
            <a:pPr>
              <a:buFont typeface="Wingdings" panose="05000000000000000000" pitchFamily="2" charset="2"/>
              <a:buChar char="ü"/>
            </a:pPr>
            <a:r>
              <a:rPr lang="en-US" dirty="0" smtClean="0"/>
              <a:t>Inspections of IRBs conducted by FDA.</a:t>
            </a:r>
          </a:p>
          <a:p>
            <a:pPr>
              <a:buFont typeface="Wingdings" panose="05000000000000000000" pitchFamily="2" charset="2"/>
              <a:buChar char="ü"/>
            </a:pPr>
            <a:r>
              <a:rPr lang="en-US" dirty="0" smtClean="0"/>
              <a:t>Institutional audits.</a:t>
            </a:r>
            <a:endParaRPr lang="en-US" dirty="0"/>
          </a:p>
        </p:txBody>
      </p:sp>
      <p:pic>
        <p:nvPicPr>
          <p:cNvPr id="4" name="Picture 3"/>
          <p:cNvPicPr>
            <a:picLocks noChangeAspect="1"/>
          </p:cNvPicPr>
          <p:nvPr/>
        </p:nvPicPr>
        <p:blipFill>
          <a:blip r:embed="rId3"/>
          <a:stretch>
            <a:fillRect/>
          </a:stretch>
        </p:blipFill>
        <p:spPr>
          <a:xfrm>
            <a:off x="5459896" y="1690688"/>
            <a:ext cx="5208104" cy="4060755"/>
          </a:xfrm>
          <a:prstGeom prst="rect">
            <a:avLst/>
          </a:prstGeom>
        </p:spPr>
      </p:pic>
    </p:spTree>
    <p:extLst>
      <p:ext uri="{BB962C8B-B14F-4D97-AF65-F5344CB8AC3E}">
        <p14:creationId xmlns:p14="http://schemas.microsoft.com/office/powerpoint/2010/main" val="132356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2035"/>
            <a:ext cx="10515600" cy="1046923"/>
          </a:xfrm>
        </p:spPr>
        <p:txBody>
          <a:bodyPr>
            <a:normAutofit fontScale="90000"/>
          </a:bodyPr>
          <a:lstStyle/>
          <a:p>
            <a:r>
              <a:rPr lang="en-US" dirty="0" smtClean="0"/>
              <a:t>Best Consent Practices</a:t>
            </a:r>
            <a:br>
              <a:rPr lang="en-US" dirty="0" smtClean="0"/>
            </a:br>
            <a:endParaRPr lang="en-US" dirty="0"/>
          </a:p>
        </p:txBody>
      </p:sp>
      <p:sp>
        <p:nvSpPr>
          <p:cNvPr id="3" name="Content Placeholder 2"/>
          <p:cNvSpPr>
            <a:spLocks noGrp="1"/>
          </p:cNvSpPr>
          <p:nvPr>
            <p:ph idx="1"/>
          </p:nvPr>
        </p:nvSpPr>
        <p:spPr>
          <a:xfrm>
            <a:off x="838200" y="1825625"/>
            <a:ext cx="4118113" cy="4351338"/>
          </a:xfrm>
        </p:spPr>
        <p:txBody>
          <a:bodyPr>
            <a:normAutofit/>
          </a:bodyPr>
          <a:lstStyle/>
          <a:p>
            <a:r>
              <a:rPr lang="en-US" dirty="0" smtClean="0"/>
              <a:t>Comparing Consent policy.</a:t>
            </a:r>
          </a:p>
          <a:p>
            <a:pPr>
              <a:buFont typeface="Wingdings" panose="05000000000000000000" pitchFamily="2" charset="2"/>
              <a:buChar char="ü"/>
            </a:pPr>
            <a:r>
              <a:rPr lang="en-US" dirty="0" smtClean="0"/>
              <a:t>CMS guidelines.</a:t>
            </a:r>
          </a:p>
          <a:p>
            <a:pPr>
              <a:buFont typeface="Wingdings" panose="05000000000000000000" pitchFamily="2" charset="2"/>
              <a:buChar char="ü"/>
            </a:pPr>
            <a:r>
              <a:rPr lang="en-US" dirty="0" smtClean="0"/>
              <a:t>Audit actual processes to confirm their alignment.</a:t>
            </a:r>
          </a:p>
          <a:p>
            <a:r>
              <a:rPr lang="en-US" dirty="0" smtClean="0"/>
              <a:t>Interviewing of patients.</a:t>
            </a:r>
          </a:p>
          <a:p>
            <a:pPr>
              <a:buFont typeface="Wingdings" panose="05000000000000000000" pitchFamily="2" charset="2"/>
              <a:buChar char="ü"/>
            </a:pPr>
            <a:r>
              <a:rPr lang="en-US" dirty="0" smtClean="0"/>
              <a:t>Write the consent document in easy-to-understand language</a:t>
            </a:r>
          </a:p>
          <a:p>
            <a:pPr>
              <a:buFont typeface="Wingdings" panose="05000000000000000000" pitchFamily="2" charset="2"/>
              <a:buChar char="ü"/>
            </a:pPr>
            <a:r>
              <a:rPr lang="en-US" dirty="0" smtClean="0"/>
              <a:t>Describe the patient’s procedure</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5329858" y="1825625"/>
            <a:ext cx="6023942" cy="4351338"/>
          </a:xfrm>
          <a:prstGeom prst="rect">
            <a:avLst/>
          </a:prstGeom>
        </p:spPr>
      </p:pic>
    </p:spTree>
    <p:extLst>
      <p:ext uri="{BB962C8B-B14F-4D97-AF65-F5344CB8AC3E}">
        <p14:creationId xmlns:p14="http://schemas.microsoft.com/office/powerpoint/2010/main" val="173480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Consent Practices</a:t>
            </a:r>
            <a:endParaRPr lang="en-US" dirty="0"/>
          </a:p>
        </p:txBody>
      </p:sp>
      <p:sp>
        <p:nvSpPr>
          <p:cNvPr id="3" name="Content Placeholder 2"/>
          <p:cNvSpPr>
            <a:spLocks noGrp="1"/>
          </p:cNvSpPr>
          <p:nvPr>
            <p:ph idx="1"/>
          </p:nvPr>
        </p:nvSpPr>
        <p:spPr>
          <a:xfrm>
            <a:off x="838201" y="1825625"/>
            <a:ext cx="5125278" cy="4351338"/>
          </a:xfrm>
        </p:spPr>
        <p:txBody>
          <a:bodyPr>
            <a:normAutofit/>
          </a:bodyPr>
          <a:lstStyle/>
          <a:p>
            <a:r>
              <a:rPr lang="en-US" dirty="0" smtClean="0"/>
              <a:t>Address consent for possible procedures.</a:t>
            </a:r>
          </a:p>
          <a:p>
            <a:r>
              <a:rPr lang="en-US" dirty="0" smtClean="0"/>
              <a:t>Make sure that consent process includes:</a:t>
            </a:r>
          </a:p>
          <a:p>
            <a:pPr>
              <a:buFont typeface="Wingdings" panose="05000000000000000000" pitchFamily="2" charset="2"/>
              <a:buChar char="ü"/>
            </a:pPr>
            <a:r>
              <a:rPr lang="en-US" dirty="0" smtClean="0"/>
              <a:t>Disclosure.</a:t>
            </a:r>
          </a:p>
          <a:p>
            <a:pPr>
              <a:buFont typeface="Wingdings" panose="05000000000000000000" pitchFamily="2" charset="2"/>
              <a:buChar char="ü"/>
            </a:pPr>
            <a:r>
              <a:rPr lang="en-US" dirty="0" smtClean="0"/>
              <a:t>Documentation of possible procedures.</a:t>
            </a:r>
          </a:p>
          <a:p>
            <a:pPr>
              <a:buFont typeface="Wingdings" panose="05000000000000000000" pitchFamily="2" charset="2"/>
              <a:buChar char="ü"/>
            </a:pPr>
            <a:r>
              <a:rPr lang="en-US" dirty="0" smtClean="0"/>
              <a:t>Consent forms to allow for emergent procedures</a:t>
            </a:r>
          </a:p>
          <a:p>
            <a:pPr>
              <a:buFont typeface="Wingdings" panose="05000000000000000000" pitchFamily="2" charset="2"/>
              <a:buChar char="ü"/>
            </a:pPr>
            <a:r>
              <a:rPr lang="en-US" dirty="0" smtClean="0"/>
              <a:t>List the possible procedures.</a:t>
            </a:r>
            <a:endParaRPr lang="en-US" dirty="0"/>
          </a:p>
        </p:txBody>
      </p:sp>
      <p:pic>
        <p:nvPicPr>
          <p:cNvPr id="4" name="Picture 3"/>
          <p:cNvPicPr>
            <a:picLocks noChangeAspect="1"/>
          </p:cNvPicPr>
          <p:nvPr/>
        </p:nvPicPr>
        <p:blipFill>
          <a:blip r:embed="rId3"/>
          <a:stretch>
            <a:fillRect/>
          </a:stretch>
        </p:blipFill>
        <p:spPr>
          <a:xfrm>
            <a:off x="5638800" y="1825624"/>
            <a:ext cx="5715000" cy="4151105"/>
          </a:xfrm>
          <a:prstGeom prst="rect">
            <a:avLst/>
          </a:prstGeom>
        </p:spPr>
      </p:pic>
    </p:spTree>
    <p:extLst>
      <p:ext uri="{BB962C8B-B14F-4D97-AF65-F5344CB8AC3E}">
        <p14:creationId xmlns:p14="http://schemas.microsoft.com/office/powerpoint/2010/main" val="1010504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Consent Process</a:t>
            </a:r>
            <a:endParaRPr lang="en-US" dirty="0"/>
          </a:p>
        </p:txBody>
      </p:sp>
      <p:sp>
        <p:nvSpPr>
          <p:cNvPr id="3" name="Content Placeholder 2"/>
          <p:cNvSpPr>
            <a:spLocks noGrp="1"/>
          </p:cNvSpPr>
          <p:nvPr>
            <p:ph idx="1"/>
          </p:nvPr>
        </p:nvSpPr>
        <p:spPr>
          <a:xfrm>
            <a:off x="838200" y="1825625"/>
            <a:ext cx="4860235" cy="4351338"/>
          </a:xfrm>
        </p:spPr>
        <p:txBody>
          <a:bodyPr/>
          <a:lstStyle/>
          <a:p>
            <a:r>
              <a:rPr lang="en-US" dirty="0" smtClean="0"/>
              <a:t>Consent review to be done.</a:t>
            </a:r>
          </a:p>
          <a:p>
            <a:r>
              <a:rPr lang="en-US" dirty="0" smtClean="0"/>
              <a:t>Availability of a signed consent.</a:t>
            </a:r>
          </a:p>
          <a:p>
            <a:r>
              <a:rPr lang="en-US" dirty="0" smtClean="0"/>
              <a:t>Surgical team review consent form.</a:t>
            </a:r>
          </a:p>
          <a:p>
            <a:r>
              <a:rPr lang="en-US" dirty="0" smtClean="0"/>
              <a:t>Completion of consent documentation early.</a:t>
            </a:r>
          </a:p>
          <a:p>
            <a:r>
              <a:rPr lang="en-US" dirty="0" smtClean="0"/>
              <a:t>Allows thoughtful and detail conversation.</a:t>
            </a:r>
          </a:p>
          <a:p>
            <a:endParaRPr lang="en-US" dirty="0"/>
          </a:p>
        </p:txBody>
      </p:sp>
      <p:pic>
        <p:nvPicPr>
          <p:cNvPr id="4" name="Picture 3"/>
          <p:cNvPicPr>
            <a:picLocks noChangeAspect="1"/>
          </p:cNvPicPr>
          <p:nvPr/>
        </p:nvPicPr>
        <p:blipFill>
          <a:blip r:embed="rId3"/>
          <a:stretch>
            <a:fillRect/>
          </a:stretch>
        </p:blipFill>
        <p:spPr>
          <a:xfrm>
            <a:off x="5698435" y="1825625"/>
            <a:ext cx="5655365" cy="4351338"/>
          </a:xfrm>
          <a:prstGeom prst="rect">
            <a:avLst/>
          </a:prstGeom>
        </p:spPr>
      </p:pic>
    </p:spTree>
    <p:extLst>
      <p:ext uri="{BB962C8B-B14F-4D97-AF65-F5344CB8AC3E}">
        <p14:creationId xmlns:p14="http://schemas.microsoft.com/office/powerpoint/2010/main" val="1347154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Consent Practice</a:t>
            </a:r>
            <a:endParaRPr lang="en-US" dirty="0"/>
          </a:p>
        </p:txBody>
      </p:sp>
      <p:sp>
        <p:nvSpPr>
          <p:cNvPr id="3" name="Content Placeholder 2"/>
          <p:cNvSpPr>
            <a:spLocks noGrp="1"/>
          </p:cNvSpPr>
          <p:nvPr>
            <p:ph idx="1"/>
          </p:nvPr>
        </p:nvSpPr>
        <p:spPr>
          <a:xfrm>
            <a:off x="838200" y="1825625"/>
            <a:ext cx="4396409" cy="4351338"/>
          </a:xfrm>
        </p:spPr>
        <p:txBody>
          <a:bodyPr>
            <a:normAutofit/>
          </a:bodyPr>
          <a:lstStyle/>
          <a:p>
            <a:r>
              <a:rPr lang="en-US" dirty="0" smtClean="0"/>
              <a:t>Automate the consent process.</a:t>
            </a:r>
          </a:p>
          <a:p>
            <a:r>
              <a:rPr lang="en-US" dirty="0" smtClean="0"/>
              <a:t>Paper-based obtaining of consent.</a:t>
            </a:r>
          </a:p>
          <a:p>
            <a:r>
              <a:rPr lang="en-US" dirty="0" smtClean="0"/>
              <a:t>Automation eliminates need for a paper.</a:t>
            </a:r>
          </a:p>
          <a:p>
            <a:r>
              <a:rPr lang="en-US" dirty="0" smtClean="0"/>
              <a:t>Electronic consent supports form version.</a:t>
            </a:r>
          </a:p>
          <a:p>
            <a:r>
              <a:rPr lang="en-US" dirty="0" smtClean="0"/>
              <a:t>Prevents omissions and errors.</a:t>
            </a:r>
          </a:p>
          <a:p>
            <a:r>
              <a:rPr lang="en-US" dirty="0" smtClean="0"/>
              <a:t>Provides an easy-to-understand transcript.</a:t>
            </a:r>
            <a:endParaRPr lang="en-US" dirty="0"/>
          </a:p>
        </p:txBody>
      </p:sp>
      <p:pic>
        <p:nvPicPr>
          <p:cNvPr id="4" name="Picture 3"/>
          <p:cNvPicPr>
            <a:picLocks noChangeAspect="1"/>
          </p:cNvPicPr>
          <p:nvPr/>
        </p:nvPicPr>
        <p:blipFill>
          <a:blip r:embed="rId3"/>
          <a:stretch>
            <a:fillRect/>
          </a:stretch>
        </p:blipFill>
        <p:spPr>
          <a:xfrm>
            <a:off x="5234608" y="1825624"/>
            <a:ext cx="5976731" cy="4230619"/>
          </a:xfrm>
          <a:prstGeom prst="rect">
            <a:avLst/>
          </a:prstGeom>
        </p:spPr>
      </p:pic>
    </p:spTree>
    <p:extLst>
      <p:ext uri="{BB962C8B-B14F-4D97-AF65-F5344CB8AC3E}">
        <p14:creationId xmlns:p14="http://schemas.microsoft.com/office/powerpoint/2010/main" val="3303667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a:t>Al </a:t>
            </a:r>
            <a:r>
              <a:rPr lang="en-US" dirty="0" err="1"/>
              <a:t>Sayyari</a:t>
            </a:r>
            <a:r>
              <a:rPr lang="en-US" dirty="0"/>
              <a:t>, A., </a:t>
            </a:r>
            <a:r>
              <a:rPr lang="en-US" dirty="0" err="1"/>
              <a:t>Hejaili</a:t>
            </a:r>
            <a:r>
              <a:rPr lang="en-US" dirty="0"/>
              <a:t>, F., &amp; </a:t>
            </a:r>
            <a:r>
              <a:rPr lang="en-US" dirty="0" err="1"/>
              <a:t>Shaheen</a:t>
            </a:r>
            <a:r>
              <a:rPr lang="en-US" dirty="0"/>
              <a:t>, F. (2016). Interaction between Society and Medical Ethics in Saudi Arabia. </a:t>
            </a:r>
            <a:r>
              <a:rPr lang="en-US" i="1" dirty="0"/>
              <a:t>Anthropology of the Middle East, 11(2), 60-75.</a:t>
            </a:r>
            <a:endParaRPr lang="en-US" dirty="0"/>
          </a:p>
          <a:p>
            <a:r>
              <a:rPr lang="en-US" dirty="0" err="1"/>
              <a:t>Federman</a:t>
            </a:r>
            <a:r>
              <a:rPr lang="en-US" dirty="0"/>
              <a:t>, D.D., Hanna, K.E., &amp; Rodriguez, L.L. (2002). A Systematic Approach to Human Research Participant Protection Programs. Retrieved from: </a:t>
            </a:r>
            <a:r>
              <a:rPr lang="en-US" u="sng" dirty="0">
                <a:hlinkClick r:id="rId2"/>
              </a:rPr>
              <a:t>https://www.ncbi.nlm.nih.gov/books/NBK43560/</a:t>
            </a:r>
            <a:endParaRPr lang="en-US" dirty="0"/>
          </a:p>
          <a:p>
            <a:r>
              <a:rPr lang="en-US" dirty="0" err="1"/>
              <a:t>Gallin</a:t>
            </a:r>
            <a:r>
              <a:rPr lang="en-US" dirty="0"/>
              <a:t>, J.I., &amp; </a:t>
            </a:r>
            <a:r>
              <a:rPr lang="en-US" dirty="0" err="1"/>
              <a:t>Ognibene</a:t>
            </a:r>
            <a:r>
              <a:rPr lang="en-US" dirty="0"/>
              <a:t>, F.P. (2012). Principles and practice of clinical research. (3</a:t>
            </a:r>
            <a:r>
              <a:rPr lang="en-US" baseline="30000" dirty="0"/>
              <a:t>rd</a:t>
            </a:r>
            <a:r>
              <a:rPr lang="en-US" dirty="0"/>
              <a:t> ed.).USA: Academic Press.</a:t>
            </a:r>
          </a:p>
          <a:p>
            <a:r>
              <a:rPr lang="en-US" dirty="0" err="1"/>
              <a:t>Regmi</a:t>
            </a:r>
            <a:r>
              <a:rPr lang="en-US" dirty="0"/>
              <a:t>, P.R., </a:t>
            </a:r>
            <a:r>
              <a:rPr lang="en-US" dirty="0" err="1"/>
              <a:t>Aryal</a:t>
            </a:r>
            <a:r>
              <a:rPr lang="en-US" dirty="0"/>
              <a:t>, N., </a:t>
            </a:r>
            <a:r>
              <a:rPr lang="en-US" dirty="0" err="1"/>
              <a:t>Kurmi</a:t>
            </a:r>
            <a:r>
              <a:rPr lang="en-US" dirty="0"/>
              <a:t>, O., Pant, P.R., Van </a:t>
            </a:r>
            <a:r>
              <a:rPr lang="en-US" dirty="0" err="1"/>
              <a:t>Teijlingen</a:t>
            </a:r>
            <a:r>
              <a:rPr lang="en-US" dirty="0"/>
              <a:t>, E., &amp; </a:t>
            </a:r>
            <a:r>
              <a:rPr lang="en-US" dirty="0" err="1"/>
              <a:t>Wasti</a:t>
            </a:r>
            <a:r>
              <a:rPr lang="en-US" dirty="0"/>
              <a:t>, S.P. (2017). Informed consent in health research: challenges and barriers in low-and middle-income countries with specific reference to Nepal. </a:t>
            </a:r>
            <a:r>
              <a:rPr lang="en-US" i="1" dirty="0"/>
              <a:t>Developing world bioethics, 17(2),</a:t>
            </a:r>
            <a:r>
              <a:rPr lang="en-US" dirty="0"/>
              <a:t> 84-89.</a:t>
            </a:r>
          </a:p>
          <a:p>
            <a:endParaRPr lang="en-US" dirty="0"/>
          </a:p>
        </p:txBody>
      </p:sp>
    </p:spTree>
    <p:extLst>
      <p:ext uri="{BB962C8B-B14F-4D97-AF65-F5344CB8AC3E}">
        <p14:creationId xmlns:p14="http://schemas.microsoft.com/office/powerpoint/2010/main" val="277766887"/>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200</TotalTime>
  <Words>1635</Words>
  <Application>Microsoft Office PowerPoint</Application>
  <PresentationFormat>Widescreen</PresentationFormat>
  <Paragraphs>85</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Century Schoolbook</vt:lpstr>
      <vt:lpstr>Corbel</vt:lpstr>
      <vt:lpstr>Wingdings</vt:lpstr>
      <vt:lpstr>Feathered</vt:lpstr>
      <vt:lpstr>Ethical and Legal Considerations in Clinical Research in the Kingdom of Saudi</vt:lpstr>
      <vt:lpstr>Comprehensive Protocol review</vt:lpstr>
      <vt:lpstr>Cont…,</vt:lpstr>
      <vt:lpstr>Ethically Sound Participant-Investigator Interactions</vt:lpstr>
      <vt:lpstr>Ongoing Safety Monitoring</vt:lpstr>
      <vt:lpstr>Quality Improvement and Compliance</vt:lpstr>
      <vt:lpstr>Best Consent Practices </vt:lpstr>
      <vt:lpstr>Best Consent Practices</vt:lpstr>
      <vt:lpstr>Best Consent Process</vt:lpstr>
      <vt:lpstr>Best Consent Practice</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38</cp:revision>
  <dcterms:created xsi:type="dcterms:W3CDTF">2021-01-29T00:15:11Z</dcterms:created>
  <dcterms:modified xsi:type="dcterms:W3CDTF">2021-01-29T15:47:56Z</dcterms:modified>
</cp:coreProperties>
</file>